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4" r:id="rId5"/>
    <p:sldId id="263" r:id="rId6"/>
    <p:sldId id="262" r:id="rId7"/>
    <p:sldId id="266" r:id="rId8"/>
    <p:sldId id="261" r:id="rId9"/>
    <p:sldId id="267" r:id="rId10"/>
    <p:sldId id="259" r:id="rId11"/>
    <p:sldId id="272" r:id="rId12"/>
    <p:sldId id="278" r:id="rId13"/>
    <p:sldId id="279" r:id="rId14"/>
    <p:sldId id="271" r:id="rId15"/>
    <p:sldId id="277" r:id="rId16"/>
    <p:sldId id="268" r:id="rId17"/>
    <p:sldId id="280" r:id="rId18"/>
    <p:sldId id="281" r:id="rId19"/>
    <p:sldId id="270" r:id="rId20"/>
    <p:sldId id="269" r:id="rId21"/>
    <p:sldId id="275" r:id="rId22"/>
    <p:sldId id="274" r:id="rId23"/>
    <p:sldId id="273" r:id="rId24"/>
    <p:sldId id="276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tenhouse" initials="LS" lastIdx="2" clrIdx="0">
    <p:extLst>
      <p:ext uri="{19B8F6BF-5375-455C-9EA6-DF929625EA0E}">
        <p15:presenceInfo xmlns:p15="http://schemas.microsoft.com/office/powerpoint/2012/main" userId="S-1-5-21-259303549-1496652596-3405271102-1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31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26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9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87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8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54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86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41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75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19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1093-7E71-4C17-84A3-6362C43A25C2}" type="datetimeFigureOut">
              <a:rPr lang="en-AU" smtClean="0"/>
              <a:t>29/03/22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4BFC-EB83-4AC3-A55A-8882021CC6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63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19" y="1142999"/>
            <a:ext cx="4859699" cy="4733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012" y="2663286"/>
            <a:ext cx="56612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200" b="1" dirty="0" smtClean="0">
                <a:ea typeface="Tahoma" panose="020B0604030504040204" pitchFamily="34" charset="0"/>
                <a:cs typeface="Arial" panose="020B0604020202020204" pitchFamily="34" charset="0"/>
              </a:rPr>
              <a:t>2022 CLUB ORIENTATION </a:t>
            </a:r>
            <a:endParaRPr lang="en-AU" sz="52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293224" y="1011261"/>
            <a:ext cx="0" cy="51474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Communication Process</a:t>
            </a:r>
            <a:endParaRPr lang="en-AU" sz="4400" b="1" u="sng" dirty="0"/>
          </a:p>
        </p:txBody>
      </p:sp>
      <p:sp>
        <p:nvSpPr>
          <p:cNvPr id="4" name="Shape 709"/>
          <p:cNvSpPr txBox="1">
            <a:spLocks/>
          </p:cNvSpPr>
          <p:nvPr/>
        </p:nvSpPr>
        <p:spPr>
          <a:xfrm>
            <a:off x="395536" y="1497359"/>
            <a:ext cx="11155488" cy="48240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95000"/>
              <a:buNone/>
            </a:pPr>
            <a:r>
              <a:rPr lang="en-AU" sz="2400" b="1" i="1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Team Communication</a:t>
            </a:r>
          </a:p>
          <a:p>
            <a:pPr marL="0" indent="0">
              <a:spcBef>
                <a:spcPts val="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spcBef>
                <a:spcPts val="4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Majority of communication will be through WhatsApp / Facebook group for quick, effective communication</a:t>
            </a:r>
          </a:p>
          <a:p>
            <a:pPr marL="0" indent="0">
              <a:spcBef>
                <a:spcPts val="48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spcBef>
                <a:spcPts val="4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In majority of cases, Manager will be communicating with the team </a:t>
            </a:r>
          </a:p>
          <a:p>
            <a:pPr marL="273050" indent="-273050">
              <a:spcBef>
                <a:spcPts val="480"/>
              </a:spcBef>
              <a:buSzPct val="95000"/>
              <a:buFont typeface="Noto Sans Symbols"/>
              <a:buChar char="●"/>
            </a:pPr>
            <a:endParaRPr lang="en-AU" sz="2400" dirty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0" indent="0">
              <a:spcBef>
                <a:spcPts val="0"/>
              </a:spcBef>
              <a:buSzPct val="95000"/>
              <a:buNone/>
            </a:pPr>
            <a:r>
              <a:rPr lang="en-AU" sz="2400" b="1" i="1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Club </a:t>
            </a:r>
            <a:r>
              <a:rPr lang="en-AU" sz="2400" b="1" i="1" dirty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Communication</a:t>
            </a:r>
          </a:p>
          <a:p>
            <a:pPr marL="0" indent="0">
              <a:spcBef>
                <a:spcPts val="0"/>
              </a:spcBef>
              <a:buSzPct val="95000"/>
              <a:buNone/>
            </a:pPr>
            <a:endParaRPr lang="en-AU" sz="2400" dirty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spcBef>
                <a:spcPts val="480"/>
              </a:spcBef>
              <a:buSzPct val="95000"/>
              <a:buFont typeface="Noto Sans Symbols"/>
              <a:buChar char="●"/>
            </a:pPr>
            <a:r>
              <a:rPr lang="en-AU" sz="2400" dirty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Majority of communication will be </a:t>
            </a: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via email and in addition, Social Media</a:t>
            </a:r>
            <a:endParaRPr lang="en-AU" sz="2400" dirty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0" indent="0">
              <a:spcBef>
                <a:spcPts val="48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0" indent="0">
              <a:spcBef>
                <a:spcPts val="48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31937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Complaint Process</a:t>
            </a:r>
            <a:endParaRPr lang="en-AU" sz="4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78223" y="1254631"/>
            <a:ext cx="11214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On occasion, parents may have concerns about player welfare, time on field, illness, injury etc.</a:t>
            </a:r>
          </a:p>
          <a:p>
            <a:endParaRPr lang="en-AU" sz="2400" dirty="0"/>
          </a:p>
          <a:p>
            <a:r>
              <a:rPr lang="en-AU" sz="2400" b="1" u="sng" dirty="0" smtClean="0"/>
              <a:t>Parents are to broach any issues with the Manager first:  </a:t>
            </a:r>
            <a:endParaRPr lang="en-AU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49623" y="2989882"/>
            <a:ext cx="11214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Managers will bring complaint to the attention of the Coaching staff &amp; TD </a:t>
            </a:r>
          </a:p>
          <a:p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With Coaching staff and TD, decide on best course of action to address complaint</a:t>
            </a:r>
          </a:p>
          <a:p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Manager to respond to parent and player in professional, caring manner</a:t>
            </a:r>
          </a:p>
          <a:p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If Parent / Player wishes to take complaint further, direct them to the TD</a:t>
            </a:r>
          </a:p>
          <a:p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Inform Coaching staff and TD of the escalation of the complaint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6528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Injury Management</a:t>
            </a:r>
            <a:endParaRPr lang="en-AU" sz="4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553" y="2328024"/>
            <a:ext cx="3402386" cy="3402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223" y="1944758"/>
            <a:ext cx="6763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 Fit Lab are our Strength &amp; Conditioning Partners along with our preferred Physiotherapist provider</a:t>
            </a:r>
          </a:p>
          <a:p>
            <a:endParaRPr lang="en-AU" sz="2400" dirty="0"/>
          </a:p>
          <a:p>
            <a:r>
              <a:rPr lang="en-AU" sz="2400" dirty="0" smtClean="0"/>
              <a:t>Benefits: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Discounted Physiotherapy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Discounted Gym membership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Discounted Athlete Academy Membership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r>
              <a:rPr lang="en-AU" sz="2400" b="1" u="sng" dirty="0" smtClean="0"/>
              <a:t>Ensure you tell them you are with SWQ Thunder!  </a:t>
            </a:r>
            <a:endParaRPr lang="en-AU" sz="2400" b="1" u="sng" dirty="0"/>
          </a:p>
        </p:txBody>
      </p:sp>
    </p:spTree>
    <p:extLst>
      <p:ext uri="{BB962C8B-B14F-4D97-AF65-F5344CB8AC3E}">
        <p14:creationId xmlns:p14="http://schemas.microsoft.com/office/powerpoint/2010/main" val="351793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Injury Management</a:t>
            </a:r>
            <a:endParaRPr lang="en-AU" sz="4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32011" y="1379982"/>
            <a:ext cx="105828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Serious injuries will be reported to the club by the Team Manager</a:t>
            </a:r>
          </a:p>
          <a:p>
            <a:endParaRPr lang="en-AU" sz="2400" dirty="0"/>
          </a:p>
          <a:p>
            <a:r>
              <a:rPr lang="en-AU" sz="2400" dirty="0" smtClean="0"/>
              <a:t>Serious injuries include (but aren’t limited to):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Head injuries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Broken bones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Bad sprains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Muscle strains / tears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Any injury requiring ambulance / hospitalisation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Serious cuts, lacerations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6859" y="5348854"/>
            <a:ext cx="10797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u="sng" dirty="0" smtClean="0"/>
              <a:t>Serious Injuries require medical clearance (Physiotherapist, Doctor ) </a:t>
            </a:r>
          </a:p>
          <a:p>
            <a:pPr algn="ctr"/>
            <a:r>
              <a:rPr lang="en-AU" sz="2800" b="1" u="sng" dirty="0" smtClean="0"/>
              <a:t>prior to returning to training</a:t>
            </a:r>
            <a:endParaRPr lang="en-AU" sz="2800" b="1" u="sng" dirty="0"/>
          </a:p>
        </p:txBody>
      </p:sp>
    </p:spTree>
    <p:extLst>
      <p:ext uri="{BB962C8B-B14F-4D97-AF65-F5344CB8AC3E}">
        <p14:creationId xmlns:p14="http://schemas.microsoft.com/office/powerpoint/2010/main" val="245578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Wet Weather </a:t>
            </a:r>
            <a:endParaRPr lang="en-AU" sz="4400" b="1" u="sng" dirty="0"/>
          </a:p>
        </p:txBody>
      </p:sp>
      <p:sp>
        <p:nvSpPr>
          <p:cNvPr id="3" name="Shape 721"/>
          <p:cNvSpPr txBox="1">
            <a:spLocks/>
          </p:cNvSpPr>
          <p:nvPr/>
        </p:nvSpPr>
        <p:spPr>
          <a:xfrm>
            <a:off x="571218" y="1237965"/>
            <a:ext cx="10952911" cy="5157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100000"/>
              </a:lnSpc>
              <a:spcBef>
                <a:spcPts val="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If grounds are closed, your Coaches/Managers are notified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lnSpc>
                <a:spcPct val="100000"/>
              </a:lnSpc>
              <a:spcBef>
                <a:spcPts val="56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If it storms or rain throughout the day, we make a decision as early as possible. Coaches/Managers are notified immediately. This allows them enough time to notify country players first &amp; then other players</a:t>
            </a:r>
          </a:p>
          <a:p>
            <a:pPr marL="0" indent="0">
              <a:lnSpc>
                <a:spcPct val="100000"/>
              </a:lnSpc>
              <a:spcBef>
                <a:spcPts val="56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lnSpc>
                <a:spcPct val="100000"/>
              </a:lnSpc>
              <a:spcBef>
                <a:spcPts val="56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A wet weather notice will be posted on the SWQ Thunder Facebook Page</a:t>
            </a:r>
          </a:p>
          <a:p>
            <a:pPr marL="0" indent="0">
              <a:lnSpc>
                <a:spcPct val="100000"/>
              </a:lnSpc>
              <a:spcBef>
                <a:spcPts val="56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lnSpc>
                <a:spcPct val="100000"/>
              </a:lnSpc>
              <a:spcBef>
                <a:spcPts val="56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For away matches, communication is made as soon as we receive confirmation from the host club. This can mean players are already travelling</a:t>
            </a:r>
          </a:p>
          <a:p>
            <a:pPr marL="0" indent="0">
              <a:spcBef>
                <a:spcPts val="0"/>
              </a:spcBef>
              <a:buSzPct val="25000"/>
              <a:buFont typeface="Arial" panose="020B0604020202020204" pitchFamily="34" charset="0"/>
              <a:buNone/>
            </a:pPr>
            <a:endParaRPr lang="en-AU" b="1" dirty="0">
              <a:solidFill>
                <a:srgbClr val="A5C24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13849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Training Commitments</a:t>
            </a:r>
            <a:endParaRPr lang="en-AU" sz="4400" b="1" u="sng" dirty="0"/>
          </a:p>
        </p:txBody>
      </p:sp>
      <p:sp>
        <p:nvSpPr>
          <p:cNvPr id="11" name="Shape 721"/>
          <p:cNvSpPr txBox="1">
            <a:spLocks/>
          </p:cNvSpPr>
          <p:nvPr/>
        </p:nvSpPr>
        <p:spPr>
          <a:xfrm>
            <a:off x="530876" y="1700907"/>
            <a:ext cx="10952911" cy="5157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100000"/>
              </a:lnSpc>
              <a:spcBef>
                <a:spcPts val="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Arrive to training a MINIMUM of 15 minutes before start 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buSzPct val="95000"/>
              <a:buFont typeface="Noto Sans Symbols"/>
              <a:buChar char="●"/>
            </a:pPr>
            <a:r>
              <a:rPr lang="en-AU" sz="3200" b="1" u="sng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If you cannot attend training, you must let your Manager &amp; Coach know at least 3 hours prior to training start 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95000"/>
              <a:buNone/>
            </a:pPr>
            <a:endParaRPr lang="en-AU" sz="3200" b="1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buSzPct val="95000"/>
              <a:buFont typeface="Noto Sans Symbols"/>
              <a:buChar char="●"/>
            </a:pPr>
            <a:r>
              <a:rPr lang="en-AU" sz="3200" b="1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Acceptable training absences: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95000"/>
              <a:buFont typeface="Courier New" panose="02070309020205020404" pitchFamily="49" charset="0"/>
              <a:buChar char="o"/>
            </a:pPr>
            <a:r>
              <a:rPr lang="en-AU" sz="3200" b="1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Sickness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95000"/>
              <a:buFont typeface="Courier New" panose="02070309020205020404" pitchFamily="49" charset="0"/>
              <a:buChar char="o"/>
            </a:pPr>
            <a:r>
              <a:rPr lang="en-AU" sz="3200" b="1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Injury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95000"/>
              <a:buFont typeface="Courier New" panose="02070309020205020404" pitchFamily="49" charset="0"/>
              <a:buChar char="o"/>
            </a:pPr>
            <a:r>
              <a:rPr lang="en-AU" sz="3200" b="1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School Commitments (within reason)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0" indent="0">
              <a:spcBef>
                <a:spcPts val="0"/>
              </a:spcBef>
              <a:buSzPct val="25000"/>
              <a:buFont typeface="Arial" panose="020B0604020202020204" pitchFamily="34" charset="0"/>
              <a:buNone/>
            </a:pPr>
            <a:endParaRPr lang="en-AU" b="1" dirty="0">
              <a:solidFill>
                <a:srgbClr val="A5C24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58094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Training Commitments</a:t>
            </a:r>
            <a:endParaRPr lang="en-A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99248" y="1331259"/>
            <a:ext cx="10018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As a Semi-Professional club, we require our players to commit to training three times per week. </a:t>
            </a:r>
          </a:p>
          <a:p>
            <a:pPr algn="ctr"/>
            <a:endParaRPr lang="en-A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6175" y="2346922"/>
            <a:ext cx="2702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u="sng" dirty="0" smtClean="0"/>
              <a:t>Men, U23’s &amp; U18’s</a:t>
            </a:r>
            <a:endParaRPr lang="en-AU" sz="2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7577" y="2931459"/>
            <a:ext cx="2823882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Highfields Sports Park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Monday, Wednesday, Thursday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97188" y="2346922"/>
            <a:ext cx="2891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u="sng" dirty="0" smtClean="0"/>
              <a:t>Women, U23’s &amp; U16’s</a:t>
            </a:r>
            <a:endParaRPr lang="en-AU" sz="2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397188" y="2931459"/>
            <a:ext cx="2823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Kratzke Road Fields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Monday, Wednesday, Thursday</a:t>
            </a:r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37178" y="2300636"/>
            <a:ext cx="2891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u="sng" dirty="0" smtClean="0"/>
              <a:t>U16 – U9 Boys</a:t>
            </a:r>
            <a:endParaRPr lang="en-AU" sz="2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337178" y="2883753"/>
            <a:ext cx="2823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Captain Cook Fields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/>
              <a:t>Monday, Wednesday, Friday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337178" y="4612341"/>
            <a:ext cx="2823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 smtClean="0"/>
              <a:t>Boys will move to </a:t>
            </a:r>
            <a:r>
              <a:rPr lang="en-AU" b="1" u="sng" dirty="0"/>
              <a:t>Middle Ridge Park – Approximately Term </a:t>
            </a:r>
            <a:r>
              <a:rPr lang="en-AU" b="1" u="sng" dirty="0" smtClean="0"/>
              <a:t>2 </a:t>
            </a:r>
          </a:p>
          <a:p>
            <a:pPr algn="ctr"/>
            <a:r>
              <a:rPr lang="en-AU" b="1" u="sng" dirty="0" smtClean="0"/>
              <a:t>(Date TBA)</a:t>
            </a:r>
            <a:endParaRPr lang="en-AU" b="1" u="sng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98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Match Day Commitments</a:t>
            </a:r>
            <a:endParaRPr lang="en-A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5459" y="1089040"/>
            <a:ext cx="100180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/>
              <a:t>Players are expected to play all matches throughout the season</a:t>
            </a:r>
          </a:p>
          <a:p>
            <a:endParaRPr lang="en-AU" sz="2600" dirty="0"/>
          </a:p>
          <a:p>
            <a:r>
              <a:rPr lang="en-AU" sz="2600" dirty="0" smtClean="0"/>
              <a:t>Acceptable reasons for absence:</a:t>
            </a:r>
          </a:p>
          <a:p>
            <a:endParaRPr lang="en-AU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Sickness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 smtClean="0"/>
              <a:t>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600" dirty="0"/>
          </a:p>
          <a:p>
            <a:r>
              <a:rPr lang="en-AU" sz="2600" dirty="0" smtClean="0"/>
              <a:t>Additional reasons should be discussed with the Coach &amp; Manager</a:t>
            </a:r>
            <a:endParaRPr lang="en-AU" sz="2200" dirty="0" smtClean="0"/>
          </a:p>
          <a:p>
            <a:pPr algn="ctr"/>
            <a:endParaRPr lang="en-A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5459" y="5037667"/>
            <a:ext cx="9878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u="sng" dirty="0" smtClean="0"/>
              <a:t>Injured players are expected to attend training and matches to support their team</a:t>
            </a:r>
            <a:endParaRPr lang="en-AU" sz="2400" b="1" u="sng" dirty="0"/>
          </a:p>
        </p:txBody>
      </p:sp>
    </p:spTree>
    <p:extLst>
      <p:ext uri="{BB962C8B-B14F-4D97-AF65-F5344CB8AC3E}">
        <p14:creationId xmlns:p14="http://schemas.microsoft.com/office/powerpoint/2010/main" val="349729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Match Day Commitments</a:t>
            </a:r>
            <a:endParaRPr lang="en-A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5459" y="1089040"/>
            <a:ext cx="100180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u="sng" dirty="0" smtClean="0"/>
              <a:t>SAP</a:t>
            </a:r>
          </a:p>
          <a:p>
            <a:endParaRPr lang="en-A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 smtClean="0"/>
              <a:t>Required to arrive 45 minutes prior to the match (local) &amp; 60 minutes (Brisbane, Gold / Sunshine Coast)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/>
          </a:p>
          <a:p>
            <a:r>
              <a:rPr lang="en-AU" sz="2600" b="1" u="sng" dirty="0" smtClean="0"/>
              <a:t>Remainder of the Club</a:t>
            </a:r>
          </a:p>
          <a:p>
            <a:endParaRPr lang="en-A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 smtClean="0"/>
              <a:t>Required to arrive at each match day at least 1 hour &amp; 15 minutes prior to the commencement of the match</a:t>
            </a:r>
          </a:p>
          <a:p>
            <a:pPr algn="ctr"/>
            <a:endParaRPr lang="en-A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5459" y="4706472"/>
            <a:ext cx="101256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u="sng" dirty="0" smtClean="0"/>
              <a:t>Match Day Run Through</a:t>
            </a:r>
          </a:p>
          <a:p>
            <a:endParaRPr lang="en-AU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 smtClean="0"/>
              <a:t>Change into match uniform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 smtClean="0"/>
              <a:t>Warm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 smtClean="0"/>
              <a:t>Pre-match discussion with Coach</a:t>
            </a:r>
            <a:endParaRPr lang="en-AU" sz="2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444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Uniform Standards </a:t>
            </a:r>
            <a:endParaRPr lang="en-AU" sz="4400" b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4798732"/>
            <a:ext cx="6262963" cy="1543517"/>
          </a:xfrm>
          <a:prstGeom prst="rect">
            <a:avLst/>
          </a:prstGeom>
        </p:spPr>
      </p:pic>
      <p:pic>
        <p:nvPicPr>
          <p:cNvPr id="1030" name="Picture 6" descr="Kappa Company Logo | Fashion logo branding, Company logo, Brand sti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4798732"/>
            <a:ext cx="3638361" cy="15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2388" y="1290918"/>
            <a:ext cx="10448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Our official Uniform supplier is Kappa &amp; is the only uniform that we wear to training, match days &amp; on field. </a:t>
            </a:r>
            <a:endParaRPr lang="en-A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388" y="2323793"/>
            <a:ext cx="1121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u="sng" dirty="0" smtClean="0"/>
              <a:t>The ‘</a:t>
            </a:r>
            <a:r>
              <a:rPr lang="en-AU" sz="2400" b="1" u="sng" dirty="0" err="1" smtClean="0"/>
              <a:t>Omini</a:t>
            </a:r>
            <a:r>
              <a:rPr lang="en-AU" sz="2400" b="1" u="sng" dirty="0" smtClean="0"/>
              <a:t>’ Logo</a:t>
            </a:r>
            <a:endParaRPr lang="en-AU" sz="2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19363" y="3099597"/>
            <a:ext cx="10482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Features the silhouette of a man and woman leaning against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This represents the equality of men and women and their mutual support of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Kappa was one of the first brands to do gender specific sports apparel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414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Agenda</a:t>
            </a:r>
            <a:endParaRPr lang="en-A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52144" y="1183341"/>
            <a:ext cx="98163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Club Vision &amp; Governance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Board Member Introduction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Technical Structure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Code of Conduct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Communication &amp; Complaint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Wet Weather Procedure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Uniform Standards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Training Requirements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Match Day Requirements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477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Uniform Standards </a:t>
            </a:r>
            <a:endParaRPr lang="en-AU" sz="4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5116" y="1627094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SWQ Thunder is the representative club of the region. </a:t>
            </a:r>
          </a:p>
          <a:p>
            <a:pPr algn="ctr"/>
            <a:endParaRPr lang="en-AU" sz="2400" b="1" dirty="0" smtClean="0"/>
          </a:p>
          <a:p>
            <a:pPr algn="ctr"/>
            <a:r>
              <a:rPr lang="en-AU" sz="2400" b="1" dirty="0" smtClean="0"/>
              <a:t>A high level of professionalism and presentation is expected from all players, coaches and managers. </a:t>
            </a:r>
          </a:p>
          <a:p>
            <a:pPr algn="ctr"/>
            <a:endParaRPr lang="en-AU" sz="2400" b="1" dirty="0" smtClean="0"/>
          </a:p>
          <a:p>
            <a:pPr algn="ctr"/>
            <a:r>
              <a:rPr lang="en-AU" sz="2400" b="1" dirty="0" smtClean="0"/>
              <a:t>We supply a uniform to ensure we maintain these standards.</a:t>
            </a:r>
          </a:p>
          <a:p>
            <a:pPr algn="ctr"/>
            <a:endParaRPr lang="en-AU" sz="2400" b="1" dirty="0" smtClean="0"/>
          </a:p>
          <a:p>
            <a:pPr algn="ctr"/>
            <a:r>
              <a:rPr lang="en-AU" sz="2400" b="1" dirty="0" smtClean="0"/>
              <a:t>Please ensure at all times, you respect the SWQ Thunder brand &amp; the entire club. </a:t>
            </a:r>
          </a:p>
          <a:p>
            <a:pPr algn="ctr"/>
            <a:r>
              <a:rPr lang="en-AU" sz="2400" b="1" dirty="0" smtClean="0"/>
              <a:t>Remember, you are representing a REGION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1213999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Uniform Standards </a:t>
            </a:r>
            <a:endParaRPr lang="en-AU" sz="4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5115" y="1321892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What we DON’T Wear:</a:t>
            </a:r>
          </a:p>
          <a:p>
            <a:endParaRPr lang="en-A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Slides / thongs / sandals / bare feet to or from training or matches</a:t>
            </a:r>
          </a:p>
          <a:p>
            <a:endParaRPr lang="en-A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Non Thunder clothing items including:</a:t>
            </a:r>
          </a:p>
          <a:p>
            <a:endParaRPr lang="en-AU" sz="2400" b="1" dirty="0" smtClean="0"/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AU" sz="2400" b="1" dirty="0" smtClean="0"/>
              <a:t>Caps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AU" sz="2400" b="1" dirty="0" smtClean="0"/>
              <a:t>Jumpers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AU" sz="2400" b="1" dirty="0" smtClean="0"/>
              <a:t>Socks</a:t>
            </a:r>
          </a:p>
          <a:p>
            <a:pPr lvl="2"/>
            <a:endParaRPr lang="en-AU" sz="2400" b="1" dirty="0"/>
          </a:p>
        </p:txBody>
      </p:sp>
      <p:pic>
        <p:nvPicPr>
          <p:cNvPr id="2050" name="Picture 2" descr="Carve King Pin Mens Thongs - Manly Surfboar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6" y="5043414"/>
            <a:ext cx="1922931" cy="14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58" y="5043413"/>
            <a:ext cx="1896035" cy="1442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905" y="5043413"/>
            <a:ext cx="2003495" cy="1476935"/>
          </a:xfrm>
          <a:prstGeom prst="rect">
            <a:avLst/>
          </a:prstGeom>
        </p:spPr>
      </p:pic>
      <p:pic>
        <p:nvPicPr>
          <p:cNvPr id="2052" name="Picture 4" descr="NY (New York Yankees) Cap Orginal Blue | Forfloorball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795" y="4998338"/>
            <a:ext cx="2029348" cy="15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ultiply 9"/>
          <p:cNvSpPr/>
          <p:nvPr/>
        </p:nvSpPr>
        <p:spPr>
          <a:xfrm>
            <a:off x="605116" y="5257800"/>
            <a:ext cx="1922930" cy="10892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Multiply 12"/>
          <p:cNvSpPr/>
          <p:nvPr/>
        </p:nvSpPr>
        <p:spPr>
          <a:xfrm>
            <a:off x="9291124" y="5257800"/>
            <a:ext cx="1922930" cy="10892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Multiply 13"/>
          <p:cNvSpPr/>
          <p:nvPr/>
        </p:nvSpPr>
        <p:spPr>
          <a:xfrm>
            <a:off x="6252799" y="5214737"/>
            <a:ext cx="1922930" cy="10892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Multiply 14"/>
          <p:cNvSpPr/>
          <p:nvPr/>
        </p:nvSpPr>
        <p:spPr>
          <a:xfrm>
            <a:off x="3428958" y="5220049"/>
            <a:ext cx="1922930" cy="10892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727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Uniform Standards </a:t>
            </a:r>
            <a:endParaRPr lang="en-A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30306" y="1371600"/>
            <a:ext cx="372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Training Uniform Standards </a:t>
            </a:r>
            <a:endParaRPr lang="en-A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69473" y="2003611"/>
            <a:ext cx="50560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u="sng" dirty="0" smtClean="0"/>
              <a:t>To wear:</a:t>
            </a:r>
          </a:p>
          <a:p>
            <a:endParaRPr lang="en-A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Training Jersey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Black Training shorts (no pockets)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Black training socks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Boots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Shin Guards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Pullover (if required for warmth)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Spray Jacket (if required for warmth / wet weather)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Track pants (if required for warmth)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02" y="1928235"/>
            <a:ext cx="2352980" cy="45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94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Uniform Standards </a:t>
            </a:r>
            <a:endParaRPr lang="en-A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7882" y="1395917"/>
            <a:ext cx="536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To &amp; From Match Uniform Standards </a:t>
            </a:r>
            <a:endParaRPr lang="en-A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972885" y="2162355"/>
            <a:ext cx="505609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u="sng" dirty="0" smtClean="0"/>
              <a:t>To wear: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Polo Shirt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Black Travel Shorts (with pockets)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Black travel socks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Shoes / Joggers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Pullover (if required for warmth)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Spray Jacket (if required for warmth / wet weather)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Track pants (if required for warmth)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Thunder Cap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98506" y="1943946"/>
            <a:ext cx="2465493" cy="47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45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Uniform Standards </a:t>
            </a:r>
            <a:endParaRPr lang="en-A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20843" y="1176629"/>
            <a:ext cx="536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Match Wear</a:t>
            </a:r>
            <a:endParaRPr lang="en-A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99489" y="1216218"/>
            <a:ext cx="505609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u="sng" dirty="0" smtClean="0"/>
              <a:t>To wear: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SWQ Thunder Jersey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SWQ Thunder training shirt (to warm up in)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SWQ Thunder Shorts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SWQ Thunder Navy Socks (Home)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‘Skin’ Undergarment (Pants &amp; Tops)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dirty="0" smtClean="0"/>
              <a:t>Must be the same colour as the Navy Blue shorts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Tape / Shin Guards straps must be the same colour as the Navy socks </a:t>
            </a:r>
          </a:p>
        </p:txBody>
      </p:sp>
      <p:pic>
        <p:nvPicPr>
          <p:cNvPr id="6" name="Shape 361" descr="C:\Users\SWQ\Desktop\soccer for club\_RED3545 - Cop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9835" y="5325035"/>
            <a:ext cx="1372351" cy="126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50" descr="C:\Users\SWQ\Desktop\soccer for club\_RED359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2231" y="5325035"/>
            <a:ext cx="1465730" cy="1263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ultiply 9"/>
          <p:cNvSpPr/>
          <p:nvPr/>
        </p:nvSpPr>
        <p:spPr>
          <a:xfrm>
            <a:off x="9164545" y="5220049"/>
            <a:ext cx="1922930" cy="1089212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Multiply 10"/>
          <p:cNvSpPr/>
          <p:nvPr/>
        </p:nvSpPr>
        <p:spPr>
          <a:xfrm>
            <a:off x="6552641" y="5325035"/>
            <a:ext cx="1922930" cy="1089212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-140445" y="5634106"/>
            <a:ext cx="5661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u="sng" dirty="0" smtClean="0"/>
              <a:t>ALWAYS BRING YOUR TRAINING JERSEY TO WARM UP IN</a:t>
            </a:r>
            <a:endParaRPr lang="en-AU" sz="28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43" y="1725884"/>
            <a:ext cx="2740329" cy="39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4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0"/>
            <a:ext cx="7191375" cy="70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6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Club Vision</a:t>
            </a:r>
            <a:endParaRPr lang="en-A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33718" y="2245659"/>
            <a:ext cx="106010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600" dirty="0" smtClean="0"/>
              <a:t>To be a true representative football club for Toowoomba &amp; South West Queensland. </a:t>
            </a:r>
          </a:p>
          <a:p>
            <a:pPr algn="just"/>
            <a:endParaRPr lang="en-AU" sz="2600" dirty="0"/>
          </a:p>
          <a:p>
            <a:pPr algn="just"/>
            <a:r>
              <a:rPr lang="en-AU" sz="2600" dirty="0" smtClean="0"/>
              <a:t>Our focus is provide a quality football education that provides opportunities for players to maximise their potential through continuous improvement.  </a:t>
            </a:r>
            <a:endParaRPr lang="en-AU" sz="2600" dirty="0"/>
          </a:p>
          <a:p>
            <a:pPr algn="just"/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354685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Club Governance</a:t>
            </a:r>
            <a:endParaRPr lang="en-A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84094" y="1640541"/>
            <a:ext cx="117079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 smtClean="0"/>
              <a:t>SWQT affiliates directly to Football Queensland</a:t>
            </a:r>
          </a:p>
          <a:p>
            <a:endParaRPr lang="en-A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 smtClean="0"/>
              <a:t>Operates as a High Performance Club</a:t>
            </a:r>
          </a:p>
          <a:p>
            <a:endParaRPr lang="en-A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 smtClean="0"/>
              <a:t>SWQT isn’t linked to FQ Darling Downs but is actively supported by them</a:t>
            </a:r>
          </a:p>
          <a:p>
            <a:endParaRPr lang="en-A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 smtClean="0"/>
              <a:t>Operates as a recognised Player Pathway for elite players throughout the South West Queensland region</a:t>
            </a:r>
          </a:p>
          <a:p>
            <a:endParaRPr lang="en-A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 smtClean="0"/>
              <a:t>Company Limited by Guarantee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403587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SWQ Thunder Board &amp; Portfolios</a:t>
            </a:r>
            <a:endParaRPr lang="en-A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874122" y="1230497"/>
            <a:ext cx="92371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dirty="0" smtClean="0"/>
              <a:t>Luke Stenhouse 		Chairperson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Michael Clarkson		Vice Chairman, Registrar, Membership, Grants &amp; Governance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Laurie Passante		Club Secretary &amp; Media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/>
              <a:t>Emma Bowdler		Treasurer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Stef Hlaca		Football Performance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Jason Hall		Football Operations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David Scutt		Football Development &amp; Engagement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Genevieve Duncan		Fundraising, Events &amp; Uniforms</a:t>
            </a:r>
          </a:p>
          <a:p>
            <a:pPr algn="just"/>
            <a:endParaRPr lang="en-AU" dirty="0" smtClean="0"/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Janelle Sothmann		Football Operations Manager</a:t>
            </a:r>
          </a:p>
          <a:p>
            <a:pPr algn="just"/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194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Players Code of Conduct</a:t>
            </a:r>
            <a:endParaRPr lang="en-AU" sz="4400" b="1" u="sng" dirty="0"/>
          </a:p>
        </p:txBody>
      </p:sp>
      <p:sp>
        <p:nvSpPr>
          <p:cNvPr id="3" name="Shape 635"/>
          <p:cNvSpPr txBox="1">
            <a:spLocks/>
          </p:cNvSpPr>
          <p:nvPr/>
        </p:nvSpPr>
        <p:spPr>
          <a:xfrm>
            <a:off x="463642" y="1641377"/>
            <a:ext cx="10845334" cy="4824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Bef>
                <a:spcPts val="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Play for the “love of the game” and not just to please parents and coaches</a:t>
            </a:r>
          </a:p>
          <a:p>
            <a:pPr marL="273050" indent="-273050">
              <a:spcBef>
                <a:spcPts val="10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Football is a team game – work equally hard for yourself and your team. Your teams performance will benefit, so will you</a:t>
            </a:r>
          </a:p>
          <a:p>
            <a:pPr marL="273050" indent="-273050">
              <a:spcBef>
                <a:spcPts val="10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Play by the rules</a:t>
            </a:r>
          </a:p>
          <a:p>
            <a:pPr marL="273050" indent="-273050">
              <a:spcBef>
                <a:spcPts val="10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Never argue with an official. If you disagree, have your coach approach the official during a break or after the game</a:t>
            </a:r>
          </a:p>
          <a:p>
            <a:pPr marL="273050" indent="-273050">
              <a:lnSpc>
                <a:spcPct val="100000"/>
              </a:lnSpc>
              <a:spcBef>
                <a:spcPts val="10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Be a good sport. Be able to win and lose well</a:t>
            </a:r>
          </a:p>
          <a:p>
            <a:pPr marL="273050" indent="-273050">
              <a:lnSpc>
                <a:spcPct val="100000"/>
              </a:lnSpc>
              <a:spcBef>
                <a:spcPts val="1080"/>
              </a:spcBef>
              <a:spcAft>
                <a:spcPts val="600"/>
              </a:spcAft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Treat all players as you would like to be treated. Do not interfere with, bully or take unfair advantage of another player</a:t>
            </a:r>
          </a:p>
          <a:p>
            <a:pPr marL="0" indent="0">
              <a:spcBef>
                <a:spcPts val="0"/>
              </a:spcBef>
              <a:buSzPct val="25000"/>
              <a:buFont typeface="Arial" panose="020B0604020202020204" pitchFamily="34" charset="0"/>
              <a:buNone/>
            </a:pPr>
            <a:endParaRPr lang="en-AU" sz="2400" dirty="0">
              <a:solidFill>
                <a:srgbClr val="00009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21513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Players Code of Conduct</a:t>
            </a:r>
            <a:endParaRPr lang="en-AU" sz="4400" b="1" u="sng" dirty="0"/>
          </a:p>
        </p:txBody>
      </p:sp>
      <p:sp>
        <p:nvSpPr>
          <p:cNvPr id="3" name="Shape 635"/>
          <p:cNvSpPr txBox="1">
            <a:spLocks/>
          </p:cNvSpPr>
          <p:nvPr/>
        </p:nvSpPr>
        <p:spPr>
          <a:xfrm>
            <a:off x="557772" y="1305201"/>
            <a:ext cx="10845334" cy="4824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0" indent="-273050">
              <a:lnSpc>
                <a:spcPct val="100000"/>
              </a:lnSpc>
              <a:spcBef>
                <a:spcPts val="0"/>
              </a:spcBef>
              <a:buSzPct val="95000"/>
              <a:buFont typeface="Noto Sans Symbols"/>
              <a:buChar char="●"/>
            </a:pPr>
            <a:r>
              <a:rPr lang="en-AU" sz="2400" dirty="0">
                <a:solidFill>
                  <a:schemeClr val="dk1"/>
                </a:solidFill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You will be expected to display the highest level of discipline and respect before, during and after </a:t>
            </a:r>
            <a:r>
              <a:rPr lang="en-AU" sz="2400" dirty="0" smtClean="0">
                <a:solidFill>
                  <a:schemeClr val="dk1"/>
                </a:solidFill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games</a:t>
            </a:r>
            <a:endParaRPr lang="en-AU" sz="2400" dirty="0">
              <a:solidFill>
                <a:schemeClr val="dk1"/>
              </a:solidFill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lvl="0" indent="-273050">
              <a:lnSpc>
                <a:spcPct val="100000"/>
              </a:lnSpc>
              <a:spcBef>
                <a:spcPts val="0"/>
              </a:spcBef>
              <a:buSzPct val="95000"/>
              <a:buFont typeface="Noto Sans Symbols"/>
              <a:buChar char="●"/>
            </a:pPr>
            <a:endParaRPr lang="en-AU" sz="2400" dirty="0">
              <a:solidFill>
                <a:schemeClr val="dk1"/>
              </a:solidFill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lvl="0" indent="-273050">
              <a:lnSpc>
                <a:spcPct val="100000"/>
              </a:lnSpc>
              <a:spcBef>
                <a:spcPts val="520"/>
              </a:spcBef>
              <a:buSzPct val="95000"/>
              <a:buFont typeface="Noto Sans Symbols"/>
              <a:buChar char="●"/>
            </a:pPr>
            <a:r>
              <a:rPr lang="en-AU" sz="2400" dirty="0">
                <a:solidFill>
                  <a:schemeClr val="dk1"/>
                </a:solidFill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You will be expected to show respect to fellow players, coaching staff, referees, spectators, Club members, and other opposition and visiting team </a:t>
            </a:r>
            <a:r>
              <a:rPr lang="en-AU" sz="2400" dirty="0" smtClean="0">
                <a:solidFill>
                  <a:schemeClr val="dk1"/>
                </a:solidFill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members </a:t>
            </a:r>
            <a:endParaRPr lang="en-AU" sz="2400" dirty="0">
              <a:solidFill>
                <a:schemeClr val="dk1"/>
              </a:solidFill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lvl="0" indent="-273050">
              <a:lnSpc>
                <a:spcPct val="100000"/>
              </a:lnSpc>
              <a:spcBef>
                <a:spcPts val="520"/>
              </a:spcBef>
              <a:buSzPct val="95000"/>
              <a:buFont typeface="Noto Sans Symbols"/>
              <a:buChar char="●"/>
            </a:pPr>
            <a:endParaRPr lang="en-AU" sz="2400" dirty="0">
              <a:solidFill>
                <a:schemeClr val="dk1"/>
              </a:solidFill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lvl="0" indent="-273050">
              <a:lnSpc>
                <a:spcPct val="100000"/>
              </a:lnSpc>
              <a:spcBef>
                <a:spcPts val="520"/>
              </a:spcBef>
              <a:buSzPct val="95000"/>
              <a:buFont typeface="Noto Sans Symbols"/>
              <a:buChar char="●"/>
            </a:pPr>
            <a:r>
              <a:rPr lang="en-AU" sz="2400" dirty="0">
                <a:solidFill>
                  <a:schemeClr val="dk1"/>
                </a:solidFill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This also extends to all spectators at all home and away games including </a:t>
            </a:r>
            <a:r>
              <a:rPr lang="en-AU" sz="2400" dirty="0" smtClean="0">
                <a:solidFill>
                  <a:schemeClr val="dk1"/>
                </a:solidFill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training</a:t>
            </a:r>
          </a:p>
          <a:p>
            <a:pPr marL="273050" lvl="0" indent="-273050">
              <a:lnSpc>
                <a:spcPct val="100000"/>
              </a:lnSpc>
              <a:spcBef>
                <a:spcPts val="520"/>
              </a:spcBef>
              <a:buSzPct val="95000"/>
              <a:buFont typeface="Noto Sans Symbols"/>
              <a:buChar char="●"/>
            </a:pPr>
            <a:endParaRPr lang="en-AU" sz="2400" dirty="0">
              <a:solidFill>
                <a:schemeClr val="dk1"/>
              </a:solidFill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lnSpc>
                <a:spcPct val="100000"/>
              </a:lnSpc>
              <a:spcBef>
                <a:spcPts val="520"/>
              </a:spcBef>
              <a:buSzPct val="95000"/>
              <a:buFont typeface="Noto Sans Symbols"/>
              <a:buChar char="●"/>
            </a:pPr>
            <a:r>
              <a:rPr lang="en-AU" sz="2400" dirty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Remember, you are representing your club, your region, community football, your family and most importantly, YOURSELF!</a:t>
            </a:r>
          </a:p>
          <a:p>
            <a:pPr marL="0" lvl="0" indent="0">
              <a:lnSpc>
                <a:spcPct val="100000"/>
              </a:lnSpc>
              <a:spcBef>
                <a:spcPts val="520"/>
              </a:spcBef>
              <a:buSzPct val="95000"/>
              <a:buNone/>
            </a:pPr>
            <a:endParaRPr lang="en-AU" sz="2400" dirty="0">
              <a:solidFill>
                <a:schemeClr val="dk1"/>
              </a:solidFill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0" indent="0">
              <a:spcBef>
                <a:spcPts val="0"/>
              </a:spcBef>
              <a:buSzPct val="25000"/>
              <a:buFont typeface="Arial" panose="020B0604020202020204" pitchFamily="34" charset="0"/>
              <a:buNone/>
            </a:pPr>
            <a:endParaRPr lang="en-AU" sz="2400" dirty="0">
              <a:solidFill>
                <a:srgbClr val="00009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84904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Parents Code of Conduct</a:t>
            </a:r>
            <a:endParaRPr lang="en-AU" sz="4400" b="1" u="sng" dirty="0"/>
          </a:p>
        </p:txBody>
      </p:sp>
      <p:sp>
        <p:nvSpPr>
          <p:cNvPr id="3" name="Shape 709"/>
          <p:cNvSpPr txBox="1">
            <a:spLocks/>
          </p:cNvSpPr>
          <p:nvPr/>
        </p:nvSpPr>
        <p:spPr>
          <a:xfrm>
            <a:off x="395536" y="1268759"/>
            <a:ext cx="11155488" cy="48240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Bef>
                <a:spcPts val="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Remember that young people play football for their enjoyment, not yours. If a player is reluctant, encourage but don’t force them</a:t>
            </a:r>
          </a:p>
          <a:p>
            <a:pPr marL="0" indent="0">
              <a:spcBef>
                <a:spcPts val="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spcBef>
                <a:spcPts val="4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Focus on the players efforts and performance rather than winning or losing</a:t>
            </a:r>
          </a:p>
          <a:p>
            <a:pPr marL="0" indent="0">
              <a:spcBef>
                <a:spcPts val="48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spcBef>
                <a:spcPts val="4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Assist in setting realistic personal goals related to his/her ability</a:t>
            </a:r>
          </a:p>
          <a:p>
            <a:pPr marL="0" indent="0">
              <a:spcBef>
                <a:spcPts val="48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spcBef>
                <a:spcPts val="4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Encourage players to always play according to the laws of the game</a:t>
            </a:r>
          </a:p>
          <a:p>
            <a:pPr marL="0" indent="0">
              <a:spcBef>
                <a:spcPts val="48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spcBef>
                <a:spcPts val="4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Never ridicule or yell at a young player for making a mistake or losing a game</a:t>
            </a:r>
          </a:p>
          <a:p>
            <a:pPr marL="0" indent="0">
              <a:spcBef>
                <a:spcPts val="480"/>
              </a:spcBef>
              <a:buSzPct val="95000"/>
              <a:buNone/>
            </a:pPr>
            <a:endParaRPr lang="en-AU" sz="2400" dirty="0" smtClean="0">
              <a:latin typeface="Calibri" pitchFamily="34" charset="0"/>
              <a:ea typeface="Merriweather"/>
              <a:cs typeface="Calibri" pitchFamily="34" charset="0"/>
              <a:sym typeface="Merriweather"/>
            </a:endParaRPr>
          </a:p>
          <a:p>
            <a:pPr marL="273050" indent="-273050">
              <a:spcBef>
                <a:spcPts val="480"/>
              </a:spcBef>
              <a:buSzPct val="95000"/>
              <a:buFont typeface="Noto Sans Symbols"/>
              <a:buChar char="●"/>
            </a:pPr>
            <a:r>
              <a:rPr lang="en-AU" sz="2400" dirty="0" smtClean="0">
                <a:latin typeface="Calibri" pitchFamily="34" charset="0"/>
                <a:ea typeface="Merriweather"/>
                <a:cs typeface="Calibri" pitchFamily="34" charset="0"/>
                <a:sym typeface="Merriweather"/>
              </a:rPr>
              <a:t>Remember all players learn best from example. Applaud good play by both teams</a:t>
            </a:r>
          </a:p>
          <a:p>
            <a:pPr marL="0" indent="0">
              <a:spcBef>
                <a:spcPts val="0"/>
              </a:spcBef>
              <a:buSzPct val="25000"/>
              <a:buFont typeface="Arial" panose="020B0604020202020204" pitchFamily="34" charset="0"/>
              <a:buNone/>
            </a:pPr>
            <a:endParaRPr lang="en-AU" sz="2400" dirty="0">
              <a:solidFill>
                <a:srgbClr val="00009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10227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8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3342" y="319599"/>
            <a:ext cx="904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u="sng" dirty="0" smtClean="0"/>
              <a:t>Sportsmanship ALWAYS!</a:t>
            </a:r>
            <a:endParaRPr lang="en-AU" sz="44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3" y="1609724"/>
            <a:ext cx="10309787" cy="46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4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1307</Words>
  <Application>Microsoft Office PowerPoint</Application>
  <PresentationFormat>Widescreen</PresentationFormat>
  <Paragraphs>231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Merriweather</vt:lpstr>
      <vt:lpstr>Noto Sans Symbols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Stenhouse</dc:creator>
  <cp:lastModifiedBy>Luke Stenhouse</cp:lastModifiedBy>
  <cp:revision>22</cp:revision>
  <dcterms:created xsi:type="dcterms:W3CDTF">2022-01-12T05:52:42Z</dcterms:created>
  <dcterms:modified xsi:type="dcterms:W3CDTF">2022-03-29T05:52:35Z</dcterms:modified>
</cp:coreProperties>
</file>